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56" r:id="rId2"/>
    <p:sldId id="283" r:id="rId3"/>
    <p:sldId id="282" r:id="rId4"/>
    <p:sldId id="276" r:id="rId5"/>
    <p:sldId id="278" r:id="rId6"/>
    <p:sldId id="277" r:id="rId7"/>
    <p:sldId id="279" r:id="rId8"/>
    <p:sldId id="280" r:id="rId9"/>
    <p:sldId id="281" r:id="rId10"/>
    <p:sldId id="263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95" autoAdjust="0"/>
  </p:normalViewPr>
  <p:slideViewPr>
    <p:cSldViewPr snapToGrid="0">
      <p:cViewPr varScale="1">
        <p:scale>
          <a:sx n="96" d="100"/>
          <a:sy n="96" d="100"/>
        </p:scale>
        <p:origin x="324" y="78"/>
      </p:cViewPr>
      <p:guideLst>
        <p:guide orient="horz" pos="1661"/>
        <p:guide pos="3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kensama07\ownCloud\B&#252;ro\Termine\Terminvorbereitung_Zusagen_Vormerkungen\2016_KW_10_160307-160313\160310%20Schweiz\Daten%20f&#252;r%20Tabell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kensama07\ownCloud\B&#252;ro\Termine\Terminvorbereitung_Zusagen_Vormerkungen\2016_KW_10_160307-160313\160310%20Schweiz\Daten%20f&#252;r%20Tabell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Tabelle2!$B$2</c:f>
              <c:strCache>
                <c:ptCount val="1"/>
                <c:pt idx="0">
                  <c:v>Erreichte Leistungspunkte im ICILS-Kompetenztest</c:v>
                </c:pt>
              </c:strCache>
            </c:strRef>
          </c:tx>
          <c:spPr>
            <a:solidFill>
              <a:srgbClr val="C2B9B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E1001A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E1001A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Tabelle2!$A$3:$A$23</c:f>
              <c:strCache>
                <c:ptCount val="21"/>
                <c:pt idx="0">
                  <c:v>Tschechische Republik</c:v>
                </c:pt>
                <c:pt idx="1">
                  <c:v>Australien</c:v>
                </c:pt>
                <c:pt idx="2">
                  <c:v>Dänemark</c:v>
                </c:pt>
                <c:pt idx="3">
                  <c:v>Polen </c:v>
                </c:pt>
                <c:pt idx="4">
                  <c:v>Norwegen</c:v>
                </c:pt>
                <c:pt idx="5">
                  <c:v>Republik Korea</c:v>
                </c:pt>
                <c:pt idx="6">
                  <c:v>Niederlande</c:v>
                </c:pt>
                <c:pt idx="7">
                  <c:v>Schweiz</c:v>
                </c:pt>
                <c:pt idx="8">
                  <c:v>EU Mittelwert</c:v>
                </c:pt>
                <c:pt idx="9">
                  <c:v>Deutschland</c:v>
                </c:pt>
                <c:pt idx="10">
                  <c:v>Slowakische Republik</c:v>
                </c:pt>
                <c:pt idx="11">
                  <c:v>Russische Förderation</c:v>
                </c:pt>
                <c:pt idx="12">
                  <c:v>Honkong</c:v>
                </c:pt>
                <c:pt idx="13">
                  <c:v>OECD Mittelwert</c:v>
                </c:pt>
                <c:pt idx="14">
                  <c:v>Kroatien</c:v>
                </c:pt>
                <c:pt idx="15">
                  <c:v>Slowenien</c:v>
                </c:pt>
                <c:pt idx="16">
                  <c:v>Internat. Mittelwert</c:v>
                </c:pt>
                <c:pt idx="17">
                  <c:v>Litauen</c:v>
                </c:pt>
                <c:pt idx="18">
                  <c:v>Chile</c:v>
                </c:pt>
                <c:pt idx="19">
                  <c:v>Thailand</c:v>
                </c:pt>
                <c:pt idx="20">
                  <c:v>Türkei</c:v>
                </c:pt>
              </c:strCache>
            </c:strRef>
          </c:cat>
          <c:val>
            <c:numRef>
              <c:f>Tabelle2!$B$3:$B$23</c:f>
              <c:numCache>
                <c:formatCode>General</c:formatCode>
                <c:ptCount val="21"/>
                <c:pt idx="0">
                  <c:v>553</c:v>
                </c:pt>
                <c:pt idx="1">
                  <c:v>542</c:v>
                </c:pt>
                <c:pt idx="2">
                  <c:v>542</c:v>
                </c:pt>
                <c:pt idx="3">
                  <c:v>537</c:v>
                </c:pt>
                <c:pt idx="4">
                  <c:v>537</c:v>
                </c:pt>
                <c:pt idx="5">
                  <c:v>536</c:v>
                </c:pt>
                <c:pt idx="6">
                  <c:v>535</c:v>
                </c:pt>
                <c:pt idx="7">
                  <c:v>526</c:v>
                </c:pt>
                <c:pt idx="8">
                  <c:v>525</c:v>
                </c:pt>
                <c:pt idx="9">
                  <c:v>523</c:v>
                </c:pt>
                <c:pt idx="10">
                  <c:v>517</c:v>
                </c:pt>
                <c:pt idx="11">
                  <c:v>516</c:v>
                </c:pt>
                <c:pt idx="12">
                  <c:v>509</c:v>
                </c:pt>
                <c:pt idx="13">
                  <c:v>516</c:v>
                </c:pt>
                <c:pt idx="14">
                  <c:v>512</c:v>
                </c:pt>
                <c:pt idx="15">
                  <c:v>511</c:v>
                </c:pt>
                <c:pt idx="16">
                  <c:v>500</c:v>
                </c:pt>
                <c:pt idx="17">
                  <c:v>494</c:v>
                </c:pt>
                <c:pt idx="18">
                  <c:v>487</c:v>
                </c:pt>
                <c:pt idx="19">
                  <c:v>373</c:v>
                </c:pt>
                <c:pt idx="20">
                  <c:v>361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93192"/>
        <c:axId val="37087554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Tabelle2!$C$2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Tabelle2!$A$3:$A$23</c15:sqref>
                        </c15:formulaRef>
                      </c:ext>
                    </c:extLst>
                    <c:strCache>
                      <c:ptCount val="21"/>
                      <c:pt idx="0">
                        <c:v>Tschechische Republik</c:v>
                      </c:pt>
                      <c:pt idx="1">
                        <c:v>Australien</c:v>
                      </c:pt>
                      <c:pt idx="2">
                        <c:v>Dänemark</c:v>
                      </c:pt>
                      <c:pt idx="3">
                        <c:v>Polen </c:v>
                      </c:pt>
                      <c:pt idx="4">
                        <c:v>Norwegen</c:v>
                      </c:pt>
                      <c:pt idx="5">
                        <c:v>Republik Korea</c:v>
                      </c:pt>
                      <c:pt idx="6">
                        <c:v>Niederlande</c:v>
                      </c:pt>
                      <c:pt idx="7">
                        <c:v>Schweiz</c:v>
                      </c:pt>
                      <c:pt idx="8">
                        <c:v>EU Mittelwert</c:v>
                      </c:pt>
                      <c:pt idx="9">
                        <c:v>Deutschland</c:v>
                      </c:pt>
                      <c:pt idx="10">
                        <c:v>Slowakische Republik</c:v>
                      </c:pt>
                      <c:pt idx="11">
                        <c:v>Russische Förderation</c:v>
                      </c:pt>
                      <c:pt idx="12">
                        <c:v>Honkong</c:v>
                      </c:pt>
                      <c:pt idx="13">
                        <c:v>OECD Mittelwert</c:v>
                      </c:pt>
                      <c:pt idx="14">
                        <c:v>Kroatien</c:v>
                      </c:pt>
                      <c:pt idx="15">
                        <c:v>Slowenien</c:v>
                      </c:pt>
                      <c:pt idx="16">
                        <c:v>Internat. Mittelwert</c:v>
                      </c:pt>
                      <c:pt idx="17">
                        <c:v>Litauen</c:v>
                      </c:pt>
                      <c:pt idx="18">
                        <c:v>Chile</c:v>
                      </c:pt>
                      <c:pt idx="19">
                        <c:v>Thailand</c:v>
                      </c:pt>
                      <c:pt idx="20">
                        <c:v>Türkei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Tabelle2!$C$3:$C$23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</c:numCache>
                  </c:numRef>
                </c:val>
              </c15:ser>
            </c15:filteredBarSeries>
          </c:ext>
        </c:extLst>
      </c:barChart>
      <c:catAx>
        <c:axId val="519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0875544"/>
        <c:crosses val="autoZero"/>
        <c:auto val="1"/>
        <c:lblAlgn val="ctr"/>
        <c:lblOffset val="100"/>
        <c:noMultiLvlLbl val="0"/>
      </c:catAx>
      <c:valAx>
        <c:axId val="37087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DE" sz="1400">
                    <a:solidFill>
                      <a:sysClr val="windowText" lastClr="000000"/>
                    </a:solidFill>
                  </a:rPr>
                  <a:t>Erreichte Leistungspunkte im ICILS-Test</a:t>
                </a:r>
              </a:p>
            </c:rich>
          </c:tx>
          <c:layout>
            <c:manualLayout>
              <c:xMode val="edge"/>
              <c:yMode val="edge"/>
              <c:x val="1.7973851584104892E-2"/>
              <c:y val="1.76363636363636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19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2B9B0">
                <a:alpha val="96863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1001A">
                  <a:alpha val="96863"/>
                </a:srgb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E1001A">
                  <a:alpha val="96863"/>
                </a:srgb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40404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Tabelle1!$B$3:$B$10</c:f>
              <c:strCache>
                <c:ptCount val="8"/>
                <c:pt idx="0">
                  <c:v>Norway</c:v>
                </c:pt>
                <c:pt idx="1">
                  <c:v>Australia</c:v>
                </c:pt>
                <c:pt idx="2">
                  <c:v>Switzerland</c:v>
                </c:pt>
                <c:pt idx="3">
                  <c:v>Germany</c:v>
                </c:pt>
                <c:pt idx="4">
                  <c:v>EU average</c:v>
                </c:pt>
                <c:pt idx="5">
                  <c:v>OECD average</c:v>
                </c:pt>
                <c:pt idx="6">
                  <c:v>Internat. average</c:v>
                </c:pt>
                <c:pt idx="7">
                  <c:v>Turkey</c:v>
                </c:pt>
              </c:strCache>
            </c:strRef>
          </c:cat>
          <c:val>
            <c:numRef>
              <c:f>Tabelle1!$C$3:$C$10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12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2366992"/>
        <c:axId val="432365032"/>
      </c:barChart>
      <c:catAx>
        <c:axId val="43236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2365032"/>
        <c:crosses val="autoZero"/>
        <c:auto val="1"/>
        <c:lblAlgn val="ctr"/>
        <c:lblOffset val="100"/>
        <c:noMultiLvlLbl val="0"/>
      </c:catAx>
      <c:valAx>
        <c:axId val="432365032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0" i="0" u="none" strike="noStrike" baseline="0">
                    <a:effectLst/>
                  </a:rPr>
                  <a:t>Students access to one computer</a:t>
                </a:r>
                <a:endParaRPr lang="de-DE" b="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236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D514-C1FD-46EA-BA62-8BECAD55A54F}" type="datetimeFigureOut">
              <a:rPr lang="de-DE" smtClean="0"/>
              <a:pPr/>
              <a:t>09.03.2016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17224-BFEF-4402-85D8-0C1767A68A2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39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17224-BFEF-4402-85D8-0C1767A68A2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67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17224-BFEF-4402-85D8-0C1767A68A2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58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10" descr="start_rotflaec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4975"/>
            <a:ext cx="9144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11" descr="start_hea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12" descr="SPD_BF_PPT_n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89500"/>
            <a:ext cx="91440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468313" y="3000372"/>
            <a:ext cx="8207375" cy="1143008"/>
          </a:xfrm>
        </p:spPr>
        <p:txBody>
          <a:bodyPr/>
          <a:lstStyle>
            <a:lvl1pPr>
              <a:defRPr sz="3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471510" y="4173167"/>
            <a:ext cx="6400800" cy="68459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2" name="Grafik 10" descr="start_rotflae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4975"/>
            <a:ext cx="9144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1" descr="start_heade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2" descr="SPD_BF_PPT_neu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89500"/>
            <a:ext cx="91440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01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mit var.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8313" y="2205039"/>
            <a:ext cx="8207375" cy="4248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285750" indent="-285750">
              <a:spcBef>
                <a:spcPts val="1200"/>
              </a:spcBef>
              <a:buFont typeface="Wingdings" pitchFamily="2" charset="2"/>
              <a:buChar char="§"/>
              <a:defRPr sz="2200">
                <a:solidFill>
                  <a:schemeClr val="tx1"/>
                </a:solidFill>
              </a:defRPr>
            </a:lvl2pPr>
            <a:lvl3pPr marL="623888" indent="-260350">
              <a:spcBef>
                <a:spcPts val="900"/>
              </a:spcBef>
              <a:buFont typeface="Symbol" pitchFamily="18" charset="2"/>
              <a:buChar char="-"/>
              <a:defRPr sz="1800">
                <a:solidFill>
                  <a:schemeClr val="tx1"/>
                </a:solidFill>
              </a:defRPr>
            </a:lvl3pPr>
            <a:lvl4pPr marL="990600" indent="-266700">
              <a:spcBef>
                <a:spcPts val="600"/>
              </a:spcBef>
              <a:buFont typeface="Wingdings" pitchFamily="2" charset="2"/>
              <a:buChar char="§"/>
              <a:defRPr sz="1800">
                <a:solidFill>
                  <a:schemeClr val="bg1">
                    <a:lumMod val="25000"/>
                  </a:schemeClr>
                </a:solidFill>
              </a:defRPr>
            </a:lvl4pPr>
            <a:lvl5pPr marL="1346200" indent="-266700">
              <a:spcBef>
                <a:spcPts val="600"/>
              </a:spcBef>
              <a:buFont typeface="Symbol" pitchFamily="18" charset="2"/>
              <a:buChar char="-"/>
              <a:defRPr sz="1800">
                <a:solidFill>
                  <a:schemeClr val="bg1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234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ließtext mit Kapitel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468313" y="2205039"/>
            <a:ext cx="8207375" cy="4248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285750" indent="-285750">
              <a:spcBef>
                <a:spcPts val="1200"/>
              </a:spcBef>
              <a:buFont typeface="Wingdings" pitchFamily="2" charset="2"/>
              <a:buChar char="§"/>
              <a:defRPr sz="2200">
                <a:solidFill>
                  <a:schemeClr val="tx1"/>
                </a:solidFill>
              </a:defRPr>
            </a:lvl2pPr>
            <a:lvl3pPr marL="623888" indent="-260350">
              <a:spcBef>
                <a:spcPts val="900"/>
              </a:spcBef>
              <a:buFont typeface="Symbol" pitchFamily="18" charset="2"/>
              <a:buChar char="-"/>
              <a:defRPr sz="1800">
                <a:solidFill>
                  <a:schemeClr val="tx1"/>
                </a:solidFill>
              </a:defRPr>
            </a:lvl3pPr>
            <a:lvl4pPr marL="990600" indent="-266700">
              <a:spcBef>
                <a:spcPts val="600"/>
              </a:spcBef>
              <a:buFont typeface="Wingdings" pitchFamily="2" charset="2"/>
              <a:buChar char="§"/>
              <a:defRPr sz="1800">
                <a:solidFill>
                  <a:schemeClr val="bg1">
                    <a:lumMod val="25000"/>
                  </a:schemeClr>
                </a:solidFill>
              </a:defRPr>
            </a:lvl4pPr>
            <a:lvl5pPr marL="1346200" indent="-266700">
              <a:spcBef>
                <a:spcPts val="600"/>
              </a:spcBef>
              <a:buFont typeface="Symbol" pitchFamily="18" charset="2"/>
              <a:buChar char="-"/>
              <a:defRPr sz="1800">
                <a:solidFill>
                  <a:schemeClr val="bg1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 </a:t>
            </a:r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1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2"/>
          </p:nvPr>
        </p:nvSpPr>
        <p:spPr>
          <a:xfrm>
            <a:off x="466725" y="1714500"/>
            <a:ext cx="6738938" cy="287338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13" name="Foliennummernplatzhalter 8"/>
          <p:cNvSpPr>
            <a:spLocks noGrp="1"/>
          </p:cNvSpPr>
          <p:nvPr>
            <p:ph type="sldNum" sz="quarter" idx="13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369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457200" y="2205039"/>
            <a:ext cx="4040188" cy="424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 marL="266700" indent="-266700">
              <a:spcBef>
                <a:spcPts val="1200"/>
              </a:spcBef>
              <a:buFont typeface="Wingdings" pitchFamily="2" charset="2"/>
              <a:buChar char="§"/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 marL="622300" indent="-266700"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3pPr>
            <a:lvl4pPr marL="901700" indent="-177800"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079500" indent="-177800">
              <a:buFont typeface="Symbol" pitchFamily="18" charset="2"/>
              <a:buChar char="-"/>
              <a:defRPr sz="14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7" name="Inhaltsplatzhalter 3"/>
          <p:cNvSpPr>
            <a:spLocks noGrp="1"/>
          </p:cNvSpPr>
          <p:nvPr>
            <p:ph sz="half" idx="13"/>
          </p:nvPr>
        </p:nvSpPr>
        <p:spPr>
          <a:xfrm>
            <a:off x="4635500" y="2205038"/>
            <a:ext cx="4040188" cy="424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 marL="266700" indent="-266700">
              <a:spcBef>
                <a:spcPts val="1200"/>
              </a:spcBef>
              <a:buFont typeface="Wingdings" pitchFamily="2" charset="2"/>
              <a:buChar char="§"/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 marL="622300" indent="-266700">
              <a:buFont typeface="Symbol" pitchFamily="18" charset="2"/>
              <a:buChar char="-"/>
              <a:defRPr sz="1600">
                <a:solidFill>
                  <a:schemeClr val="tx1"/>
                </a:solidFill>
              </a:defRPr>
            </a:lvl3pPr>
            <a:lvl4pPr marL="901700" indent="-177800"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079500" indent="-177800">
              <a:buFont typeface="Symbol" pitchFamily="18" charset="2"/>
              <a:buChar char="-"/>
              <a:defRPr sz="14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81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12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3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468313" y="2205037"/>
            <a:ext cx="8207375" cy="3795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2" y="6000768"/>
            <a:ext cx="8207375" cy="4524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11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12"/>
          </p:nvPr>
        </p:nvSpPr>
        <p:spPr>
          <a:xfrm>
            <a:off x="466725" y="1714500"/>
            <a:ext cx="6738938" cy="287338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3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24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214942" y="2205038"/>
            <a:ext cx="3471858" cy="39386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" y="2205039"/>
            <a:ext cx="4686304" cy="39386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/>
            </a:lvl1pPr>
            <a:lvl2pPr marL="0" indent="0">
              <a:spcBef>
                <a:spcPts val="1200"/>
              </a:spcBef>
              <a:buFontTx/>
              <a:buNone/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 marL="266700" indent="-266700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531813" indent="-177800" defTabSz="447675">
              <a:buFont typeface="Symbol" pitchFamily="18" charset="2"/>
              <a:buChar char="-"/>
              <a:defRPr sz="1600">
                <a:solidFill>
                  <a:schemeClr val="tx2"/>
                </a:solidFill>
              </a:defRPr>
            </a:lvl4pPr>
            <a:lvl5pPr marL="1079500" indent="-177800">
              <a:buFont typeface="Symbol" pitchFamily="18" charset="2"/>
              <a:buChar char="-"/>
              <a:defRPr sz="14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11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10.3.2016</a:t>
            </a:r>
            <a:endParaRPr lang="de-DE" dirty="0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12"/>
          </p:nvPr>
        </p:nvSpPr>
        <p:spPr>
          <a:xfrm>
            <a:off x="466725" y="1714500"/>
            <a:ext cx="6738938" cy="287338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 smtClean="0"/>
              <a:t>SSAB März-Tagung |</a:t>
            </a:r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3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92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4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normal_rotflaech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1142984"/>
            <a:ext cx="9144000" cy="896112"/>
          </a:xfrm>
          <a:prstGeom prst="rect">
            <a:avLst/>
          </a:prstGeom>
        </p:spPr>
      </p:pic>
      <p:pic>
        <p:nvPicPr>
          <p:cNvPr id="8" name="Grafik 14" descr="normal_header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elplatzhalter 6"/>
          <p:cNvSpPr>
            <a:spLocks noGrp="1"/>
          </p:cNvSpPr>
          <p:nvPr>
            <p:ph type="title"/>
          </p:nvPr>
        </p:nvSpPr>
        <p:spPr bwMode="auto">
          <a:xfrm>
            <a:off x="468313" y="1143000"/>
            <a:ext cx="82057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7246938" y="1714500"/>
            <a:ext cx="896937" cy="288000"/>
          </a:xfrm>
          <a:prstGeom prst="rect">
            <a:avLst/>
          </a:prstGeom>
        </p:spPr>
        <p:txBody>
          <a:bodyPr vert="horz" wrap="square" lIns="54000" tIns="45720" rIns="54000" bIns="45720" rtlCol="0" anchor="ctr">
            <a:spAutoFit/>
          </a:bodyPr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40CE8E-2019-42B8-B57D-A3E348CECD5D}" type="datetime1">
              <a:rPr lang="de-DE" smtClean="0"/>
              <a:pPr>
                <a:defRPr/>
              </a:pPr>
              <a:t>09.03.2016</a:t>
            </a:fld>
            <a:endParaRPr lang="de-DE" dirty="0"/>
          </a:p>
        </p:txBody>
      </p:sp>
      <p:sp>
        <p:nvSpPr>
          <p:cNvPr id="1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6725" y="1714500"/>
            <a:ext cx="6738938" cy="287338"/>
          </a:xfrm>
          <a:prstGeom prst="rect">
            <a:avLst/>
          </a:prstGeom>
        </p:spPr>
        <p:txBody>
          <a:bodyPr vert="horz" lIns="91440" tIns="45720" rIns="54000" bIns="45720" rtlCol="0" anchor="ctr"/>
          <a:lstStyle>
            <a:lvl1pPr algn="r">
              <a:defRPr sz="1100" b="1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Das hier ist der Fußzeilentext</a:t>
            </a:r>
            <a:endParaRPr lang="de-DE" dirty="0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8186738" y="1714500"/>
            <a:ext cx="481012" cy="287338"/>
          </a:xfrm>
          <a:prstGeom prst="rect">
            <a:avLst/>
          </a:prstGeom>
        </p:spPr>
        <p:txBody>
          <a:bodyPr vert="horz" lIns="54000" tIns="45720" rIns="91440" bIns="45720" rtlCol="0" anchor="ctr"/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3" name="Gerade Verbindung 14"/>
          <p:cNvCxnSpPr>
            <a:cxnSpLocks noChangeShapeType="1"/>
          </p:cNvCxnSpPr>
          <p:nvPr/>
        </p:nvCxnSpPr>
        <p:spPr bwMode="auto">
          <a:xfrm rot="5400000">
            <a:off x="8054182" y="1872456"/>
            <a:ext cx="215900" cy="1587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" name="Gerade Verbindung 15"/>
          <p:cNvCxnSpPr>
            <a:cxnSpLocks noChangeShapeType="1"/>
          </p:cNvCxnSpPr>
          <p:nvPr/>
        </p:nvCxnSpPr>
        <p:spPr bwMode="auto">
          <a:xfrm rot="5400000">
            <a:off x="7115969" y="1872456"/>
            <a:ext cx="215900" cy="1588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</p:cxnSp>
      <p:pic>
        <p:nvPicPr>
          <p:cNvPr id="15" name="Grafik 15" descr="normal_logo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35838" y="412750"/>
            <a:ext cx="15843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Grafik 15" descr="normal_rotflaeche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142984"/>
            <a:ext cx="9144000" cy="896112"/>
          </a:xfrm>
          <a:prstGeom prst="rect">
            <a:avLst/>
          </a:prstGeom>
        </p:spPr>
      </p:pic>
      <p:pic>
        <p:nvPicPr>
          <p:cNvPr id="17" name="Grafik 14" descr="normal_header.jp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Gerade Verbindung 14"/>
          <p:cNvCxnSpPr>
            <a:cxnSpLocks noChangeShapeType="1"/>
          </p:cNvCxnSpPr>
          <p:nvPr userDrawn="1"/>
        </p:nvCxnSpPr>
        <p:spPr bwMode="auto">
          <a:xfrm rot="5400000">
            <a:off x="8054182" y="1872456"/>
            <a:ext cx="215900" cy="1587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9" name="Gerade Verbindung 15"/>
          <p:cNvCxnSpPr>
            <a:cxnSpLocks noChangeShapeType="1"/>
          </p:cNvCxnSpPr>
          <p:nvPr userDrawn="1"/>
        </p:nvCxnSpPr>
        <p:spPr bwMode="auto">
          <a:xfrm rot="5400000">
            <a:off x="7115969" y="1872456"/>
            <a:ext cx="215900" cy="1588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</p:spPr>
      </p:cxnSp>
      <p:pic>
        <p:nvPicPr>
          <p:cNvPr id="20" name="Grafik 15" descr="normal_logo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35838" y="412750"/>
            <a:ext cx="15843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00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skia.esken@bundestag.de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w1.uni-paderborn.de/fileadmin/kw/institute-einrichtungen/erziehungswissenschaft/arbeitsbereiche/eickelmann/pdf/ICILS_2013_Berichtsband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ingo.upb.de/8942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w1.uni-paderborn.de/fileadmin/kw/institute-einrichtungen/erziehungswissenschaft/arbeitsbereiche/eickelmann/pdf/ICILS_2013_Berichtsband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dirty="0"/>
              <a:t>Bildung in einer digitalisierten Welt: 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Der </a:t>
            </a:r>
            <a:r>
              <a:rPr lang="de-DE" sz="2600" dirty="0"/>
              <a:t>digitale Wandel im </a:t>
            </a:r>
            <a:r>
              <a:rPr lang="de-DE" sz="2600" dirty="0" smtClean="0"/>
              <a:t>deutschen Bildungssystem</a:t>
            </a:r>
            <a:endParaRPr lang="de-DE" sz="2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91144" y="5253807"/>
            <a:ext cx="5938244" cy="136477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b="1" dirty="0" smtClean="0">
                <a:solidFill>
                  <a:schemeClr val="tx1"/>
                </a:solidFill>
              </a:rPr>
              <a:t>Saskia Esken, </a:t>
            </a:r>
            <a:r>
              <a:rPr lang="de-DE" b="1" dirty="0">
                <a:solidFill>
                  <a:schemeClr val="tx1"/>
                </a:solidFill>
              </a:rPr>
              <a:t>Mitglied des Deutschen </a:t>
            </a:r>
            <a:r>
              <a:rPr lang="de-DE" b="1" dirty="0" smtClean="0">
                <a:solidFill>
                  <a:schemeClr val="tx1"/>
                </a:solidFill>
              </a:rPr>
              <a:t>Bundestages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Ausschuss für Bildung &amp; Forschung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1600" dirty="0" smtClean="0">
                <a:solidFill>
                  <a:schemeClr val="tx1"/>
                </a:solidFill>
              </a:rPr>
              <a:t>Ausschuss Digitale Agenda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1600" dirty="0" smtClean="0">
                <a:solidFill>
                  <a:schemeClr val="tx1"/>
                </a:solidFill>
              </a:rPr>
              <a:t>Berichterstattung #</a:t>
            </a:r>
            <a:r>
              <a:rPr lang="de-DE" sz="1600" dirty="0" err="1" smtClean="0">
                <a:solidFill>
                  <a:schemeClr val="tx1"/>
                </a:solidFill>
              </a:rPr>
              <a:t>digitaleBildung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8313" y="4544705"/>
            <a:ext cx="759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SSAB März-Tagung | 10. März 2016 | Bern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300" dirty="0"/>
              <a:t>Bildung in einer digitalisierten Welt: </a:t>
            </a:r>
            <a:r>
              <a:rPr lang="de-DE" sz="2300" dirty="0" smtClean="0"/>
              <a:t>Der </a:t>
            </a:r>
            <a:r>
              <a:rPr lang="de-DE" sz="2300" dirty="0"/>
              <a:t>digitale Wandel im deutschen Bildungssystem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14496" y="3399968"/>
            <a:ext cx="556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8186738" y="1714500"/>
            <a:ext cx="481012" cy="287338"/>
          </a:xfrm>
          <a:prstGeom prst="rect">
            <a:avLst/>
          </a:prstGeom>
        </p:spPr>
        <p:txBody>
          <a:bodyPr vert="horz" lIns="5400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972" y="5863026"/>
            <a:ext cx="194049" cy="13622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12" t="15574" r="46803" b="67213"/>
          <a:stretch/>
        </p:blipFill>
        <p:spPr>
          <a:xfrm>
            <a:off x="4955331" y="6075508"/>
            <a:ext cx="261330" cy="261329"/>
          </a:xfrm>
          <a:prstGeom prst="rect">
            <a:avLst/>
          </a:prstGeom>
        </p:spPr>
      </p:pic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4692651" y="5406498"/>
            <a:ext cx="3624262" cy="1005738"/>
          </a:xfrm>
          <a:prstGeom prst="round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627063" lvl="0" indent="1588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 smtClean="0">
                <a:solidFill>
                  <a:schemeClr val="accent1"/>
                </a:solidFill>
                <a:hlinkClick r:id="rId5"/>
              </a:rPr>
              <a:t>saskia.esken@bundestag.de</a:t>
            </a:r>
            <a:endParaRPr lang="de-DE" sz="1600" dirty="0">
              <a:solidFill>
                <a:schemeClr val="accent1"/>
              </a:solidFill>
              <a:hlinkClick r:id="rId5"/>
            </a:endParaRPr>
          </a:p>
          <a:p>
            <a:pPr marL="627063"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>
                <a:solidFill>
                  <a:schemeClr val="accent1"/>
                </a:solidFill>
                <a:hlinkClick r:id="rId5"/>
              </a:rPr>
              <a:t>@</a:t>
            </a:r>
            <a:r>
              <a:rPr lang="de-DE" sz="1600" dirty="0" err="1">
                <a:solidFill>
                  <a:schemeClr val="accent1"/>
                </a:solidFill>
                <a:hlinkClick r:id="rId5"/>
              </a:rPr>
              <a:t>EskenSaskia</a:t>
            </a:r>
            <a:endParaRPr lang="de-DE" sz="1600" dirty="0">
              <a:solidFill>
                <a:schemeClr val="accent1"/>
              </a:solidFill>
              <a:hlinkClick r:id="rId5"/>
            </a:endParaRPr>
          </a:p>
          <a:p>
            <a:pPr marL="627063"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>
                <a:solidFill>
                  <a:schemeClr val="accent1"/>
                </a:solidFill>
                <a:hlinkClick r:id="rId5"/>
              </a:rPr>
              <a:t>saskiaesken.de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63019" y="543380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</a:t>
            </a:r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539750" y="2988475"/>
            <a:ext cx="7777163" cy="126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 algn="ctr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Vielen Dank für Ihre Aufmerksamkeit!</a:t>
            </a:r>
            <a:endParaRPr lang="de-DE" sz="2000" spc="-4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dirty="0"/>
              <a:t>Bildung für eine und in einer digitalisierten Welt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10.3.2016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SSAB März-Tagung |</a:t>
            </a:r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21941" y="2286000"/>
            <a:ext cx="7898529" cy="10057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Durch Bildung die Basis für den digitalen Wandel schaffen: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digitale Spaltung der Gesellschaft verhindern.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21941" y="3782469"/>
            <a:ext cx="7898529" cy="10057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Die Chancen der Digitalisierung für die Bildung nutzen: 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Den </a:t>
            </a:r>
            <a:r>
              <a:rPr lang="de-DE" sz="2000" dirty="0">
                <a:solidFill>
                  <a:schemeClr val="tx1"/>
                </a:solidFill>
              </a:rPr>
              <a:t>Wandel hin zu </a:t>
            </a:r>
            <a:r>
              <a:rPr lang="de-DE" sz="2000" dirty="0" err="1">
                <a:solidFill>
                  <a:schemeClr val="tx1"/>
                </a:solidFill>
              </a:rPr>
              <a:t>lerner</a:t>
            </a:r>
            <a:r>
              <a:rPr lang="de-DE" sz="2000" dirty="0">
                <a:solidFill>
                  <a:schemeClr val="tx1"/>
                </a:solidFill>
              </a:rPr>
              <a:t>-zentrierten Bildungsprozessen anstoßen.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21941" y="5278938"/>
            <a:ext cx="7898529" cy="10057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>
                <a:solidFill>
                  <a:schemeClr val="tx1"/>
                </a:solidFill>
              </a:rPr>
              <a:t>Die Voraussetzungen für Digitale Bildung in unseren Bildungssystemen schaffen: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politischen Rahmenbedingungen gestalten.</a:t>
            </a:r>
          </a:p>
        </p:txBody>
      </p:sp>
    </p:spTree>
    <p:extLst>
      <p:ext uri="{BB962C8B-B14F-4D97-AF65-F5344CB8AC3E}">
        <p14:creationId xmlns:p14="http://schemas.microsoft.com/office/powerpoint/2010/main" val="325735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spc="-60" dirty="0"/>
              <a:t>Computer- und informationsbezogene Kompetenzen von </a:t>
            </a:r>
            <a:r>
              <a:rPr lang="de-DE" sz="2200" spc="-60" dirty="0" err="1" smtClean="0"/>
              <a:t>SchülerInnen</a:t>
            </a:r>
            <a:r>
              <a:rPr lang="de-DE" sz="2200" spc="-60" dirty="0" smtClean="0"/>
              <a:t> </a:t>
            </a:r>
            <a:r>
              <a:rPr lang="de-DE" sz="2200" spc="-60" dirty="0"/>
              <a:t>im internationalen </a:t>
            </a:r>
            <a:r>
              <a:rPr lang="de-DE" sz="2200" spc="-60" dirty="0" smtClean="0"/>
              <a:t>Vergleich (ICILS 2013)</a:t>
            </a:r>
            <a:endParaRPr lang="de-DE" sz="2200" spc="-6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10.3.2016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SSAB März-Tagung |</a:t>
            </a:r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176089"/>
              </p:ext>
            </p:extLst>
          </p:nvPr>
        </p:nvGraphicFramePr>
        <p:xfrm>
          <a:off x="468313" y="2205038"/>
          <a:ext cx="8459787" cy="431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915140" y="6627168"/>
            <a:ext cx="33321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/>
              <a:t>Quelle: </a:t>
            </a:r>
            <a:r>
              <a:rPr lang="de-DE" sz="900" i="1" dirty="0" smtClean="0">
                <a:hlinkClick r:id="rId3"/>
              </a:rPr>
              <a:t>ICILS 2013 – Projektergebnisse für Deutschland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9146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43000"/>
            <a:ext cx="7991475" cy="571500"/>
          </a:xfrm>
        </p:spPr>
        <p:txBody>
          <a:bodyPr/>
          <a:lstStyle/>
          <a:p>
            <a:r>
              <a:rPr lang="de-DE" sz="2500" dirty="0"/>
              <a:t>Z</a:t>
            </a:r>
            <a:r>
              <a:rPr lang="de-DE" sz="2500" dirty="0" smtClean="0"/>
              <a:t>entrale </a:t>
            </a:r>
            <a:r>
              <a:rPr lang="de-DE" sz="2500" spc="-50" dirty="0" smtClean="0"/>
              <a:t>Herausforderungen </a:t>
            </a:r>
            <a:r>
              <a:rPr lang="de-DE" sz="2500" dirty="0" smtClean="0"/>
              <a:t>der Digitalen Bildung</a:t>
            </a:r>
            <a:endParaRPr lang="de-DE" sz="2500" b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11299" y="5334041"/>
            <a:ext cx="6210698" cy="10577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Bereitstellung </a:t>
            </a:r>
            <a:r>
              <a:rPr lang="de-DE" sz="2000" b="1" dirty="0">
                <a:solidFill>
                  <a:schemeClr val="tx1"/>
                </a:solidFill>
              </a:rPr>
              <a:t>der technischen Infrastruktur: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Verbesserung </a:t>
            </a:r>
            <a:r>
              <a:rPr lang="de-DE" sz="2000" dirty="0">
                <a:solidFill>
                  <a:schemeClr val="tx1"/>
                </a:solidFill>
              </a:rPr>
              <a:t>der multimedialen Ausstattung und </a:t>
            </a:r>
            <a:r>
              <a:rPr lang="de-DE" sz="2000" dirty="0" smtClean="0">
                <a:solidFill>
                  <a:schemeClr val="tx1"/>
                </a:solidFill>
              </a:rPr>
              <a:t>des IT-Managements </a:t>
            </a:r>
            <a:r>
              <a:rPr lang="de-DE" sz="2000" dirty="0">
                <a:solidFill>
                  <a:schemeClr val="tx1"/>
                </a:solidFill>
              </a:rPr>
              <a:t>an </a:t>
            </a:r>
            <a:r>
              <a:rPr lang="de-DE" sz="2000" dirty="0" smtClean="0">
                <a:solidFill>
                  <a:schemeClr val="tx1"/>
                </a:solidFill>
              </a:rPr>
              <a:t>Schulen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364" y="5102225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211387" y="2444750"/>
            <a:ext cx="6140451" cy="1005738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Organisationsentwicklung </a:t>
            </a:r>
            <a:r>
              <a:rPr lang="de-DE" sz="2000" b="1" dirty="0">
                <a:solidFill>
                  <a:schemeClr val="tx1"/>
                </a:solidFill>
              </a:rPr>
              <a:t>an Schulen: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Schaffen von Anreizen </a:t>
            </a:r>
            <a:r>
              <a:rPr lang="de-DE" sz="2000" dirty="0">
                <a:solidFill>
                  <a:schemeClr val="tx1"/>
                </a:solidFill>
              </a:rPr>
              <a:t>und Hilfestellungen für die </a:t>
            </a:r>
            <a:r>
              <a:rPr lang="de-DE" sz="2000" dirty="0" smtClean="0">
                <a:solidFill>
                  <a:schemeClr val="tx1"/>
                </a:solidFill>
              </a:rPr>
              <a:t>Schulentwicklung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1469528" y="3930940"/>
            <a:ext cx="6210000" cy="85670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>
                <a:solidFill>
                  <a:schemeClr val="tx1"/>
                </a:solidFill>
              </a:rPr>
              <a:t>Lehreraus- und -fortbildung: 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spc="-40" dirty="0">
                <a:solidFill>
                  <a:schemeClr val="tx1"/>
                </a:solidFill>
              </a:rPr>
              <a:t>Stärkung der digitalen Kompetenzen von Lehrkräften</a:t>
            </a:r>
          </a:p>
        </p:txBody>
      </p:sp>
      <p:sp>
        <p:nvSpPr>
          <p:cNvPr id="25" name="Ellipse 24"/>
          <p:cNvSpPr/>
          <p:nvPr/>
        </p:nvSpPr>
        <p:spPr>
          <a:xfrm>
            <a:off x="1238347" y="3801092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2</a:t>
            </a:r>
          </a:p>
        </p:txBody>
      </p:sp>
      <p:sp>
        <p:nvSpPr>
          <p:cNvPr id="28" name="Ellipse 27"/>
          <p:cNvSpPr/>
          <p:nvPr/>
        </p:nvSpPr>
        <p:spPr>
          <a:xfrm>
            <a:off x="1980206" y="2286000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3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17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43000"/>
            <a:ext cx="7991475" cy="571500"/>
          </a:xfrm>
        </p:spPr>
        <p:txBody>
          <a:bodyPr/>
          <a:lstStyle/>
          <a:p>
            <a:r>
              <a:rPr lang="de-DE" sz="2500" dirty="0"/>
              <a:t>Z</a:t>
            </a:r>
            <a:r>
              <a:rPr lang="de-DE" sz="2500" dirty="0" smtClean="0"/>
              <a:t>entrale </a:t>
            </a:r>
            <a:r>
              <a:rPr lang="de-DE" sz="2500" spc="-50" dirty="0" smtClean="0"/>
              <a:t>Herausforderungen in </a:t>
            </a:r>
            <a:r>
              <a:rPr lang="de-DE" sz="2500" dirty="0" smtClean="0"/>
              <a:t>der Digitalen Bildung</a:t>
            </a:r>
            <a:endParaRPr lang="de-DE" sz="2500" b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11299" y="5334041"/>
            <a:ext cx="6210698" cy="10577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Bereitstellung </a:t>
            </a:r>
            <a:r>
              <a:rPr lang="de-DE" sz="2000" b="1" dirty="0">
                <a:solidFill>
                  <a:schemeClr val="tx1"/>
                </a:solidFill>
              </a:rPr>
              <a:t>der technischen Infrastruktur: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Verbesserung </a:t>
            </a:r>
            <a:r>
              <a:rPr lang="de-DE" sz="2000" dirty="0">
                <a:solidFill>
                  <a:schemeClr val="tx1"/>
                </a:solidFill>
              </a:rPr>
              <a:t>der multimedialen Ausstattung und </a:t>
            </a:r>
            <a:r>
              <a:rPr lang="de-DE" sz="2000" dirty="0" smtClean="0">
                <a:solidFill>
                  <a:schemeClr val="tx1"/>
                </a:solidFill>
              </a:rPr>
              <a:t>des IT-Managements </a:t>
            </a:r>
            <a:r>
              <a:rPr lang="de-DE" sz="2000" dirty="0">
                <a:solidFill>
                  <a:schemeClr val="tx1"/>
                </a:solidFill>
              </a:rPr>
              <a:t>an </a:t>
            </a:r>
            <a:r>
              <a:rPr lang="de-DE" sz="2000" dirty="0" smtClean="0">
                <a:solidFill>
                  <a:schemeClr val="tx1"/>
                </a:solidFill>
              </a:rPr>
              <a:t>Schulen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364" y="5102225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211387" y="2444750"/>
            <a:ext cx="6140451" cy="1005738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Organisationsentwicklung </a:t>
            </a:r>
            <a:r>
              <a:rPr lang="de-DE" sz="2000" b="1" dirty="0">
                <a:solidFill>
                  <a:schemeClr val="tx1"/>
                </a:solidFill>
              </a:rPr>
              <a:t>an Schulen: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Schaffen von Anreizen </a:t>
            </a:r>
            <a:r>
              <a:rPr lang="de-DE" sz="2000" dirty="0">
                <a:solidFill>
                  <a:schemeClr val="tx1"/>
                </a:solidFill>
              </a:rPr>
              <a:t>und Hilfestellungen für die </a:t>
            </a:r>
            <a:r>
              <a:rPr lang="de-DE" sz="2000" dirty="0" smtClean="0">
                <a:solidFill>
                  <a:schemeClr val="tx1"/>
                </a:solidFill>
              </a:rPr>
              <a:t>Schulentwicklung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1469528" y="3930940"/>
            <a:ext cx="6210000" cy="85670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>
                <a:solidFill>
                  <a:schemeClr val="tx1"/>
                </a:solidFill>
              </a:rPr>
              <a:t>Lehreraus- und -fortbildung: 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spc="-40" dirty="0">
                <a:solidFill>
                  <a:schemeClr val="tx1"/>
                </a:solidFill>
              </a:rPr>
              <a:t>Stärkung der digitalen Kompetenzen von Lehrkräften</a:t>
            </a:r>
          </a:p>
        </p:txBody>
      </p:sp>
      <p:sp>
        <p:nvSpPr>
          <p:cNvPr id="25" name="Ellipse 24"/>
          <p:cNvSpPr/>
          <p:nvPr/>
        </p:nvSpPr>
        <p:spPr>
          <a:xfrm>
            <a:off x="1238347" y="3801092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2</a:t>
            </a:r>
          </a:p>
        </p:txBody>
      </p:sp>
      <p:sp>
        <p:nvSpPr>
          <p:cNvPr id="28" name="Ellipse 27"/>
          <p:cNvSpPr/>
          <p:nvPr/>
        </p:nvSpPr>
        <p:spPr>
          <a:xfrm>
            <a:off x="1980206" y="2286000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3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6085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dirty="0"/>
              <a:t>Bereitstellung </a:t>
            </a:r>
            <a:r>
              <a:rPr lang="de-DE" sz="2500" dirty="0" smtClean="0"/>
              <a:t>technischer Infrastruktur I</a:t>
            </a:r>
            <a:endParaRPr lang="de-DE" sz="2500" b="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6724" y="2212817"/>
            <a:ext cx="8461375" cy="773271"/>
          </a:xfrm>
        </p:spPr>
        <p:txBody>
          <a:bodyPr/>
          <a:lstStyle/>
          <a:p>
            <a:r>
              <a:rPr lang="en-US" sz="1800" dirty="0"/>
              <a:t>How many students aged 14 share </a:t>
            </a:r>
            <a:r>
              <a:rPr lang="en-US" sz="1800" dirty="0" smtClean="0"/>
              <a:t>one </a:t>
            </a:r>
            <a:r>
              <a:rPr lang="en-US" sz="1800" dirty="0"/>
              <a:t>computer (or laptop, netbook, tablet) with internet access </a:t>
            </a:r>
            <a:r>
              <a:rPr lang="en-US" sz="1800" dirty="0" smtClean="0"/>
              <a:t>at </a:t>
            </a:r>
            <a:r>
              <a:rPr lang="en-US" sz="1800" dirty="0"/>
              <a:t>schools in Switzerland and Germany?</a:t>
            </a:r>
            <a:endParaRPr lang="de-DE" sz="1800" dirty="0"/>
          </a:p>
          <a:p>
            <a:endParaRPr lang="de-DE" sz="1800" dirty="0"/>
          </a:p>
          <a:p>
            <a:endParaRPr lang="de-DE" sz="1800" dirty="0" smtClean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466724" y="3069903"/>
            <a:ext cx="8461375" cy="77327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</a:t>
            </a:r>
            <a:r>
              <a:rPr kumimoji="0" lang="de-DE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de-DE" sz="18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guess</a:t>
            </a:r>
            <a:r>
              <a:rPr lang="de-DE" b="1" dirty="0" smtClean="0">
                <a:solidFill>
                  <a:schemeClr val="accent1"/>
                </a:solidFill>
              </a:rPr>
              <a:t> </a:t>
            </a:r>
            <a:r>
              <a:rPr lang="de-DE" b="1" dirty="0" err="1" smtClean="0">
                <a:solidFill>
                  <a:schemeClr val="accent1"/>
                </a:solidFill>
              </a:rPr>
              <a:t>at</a:t>
            </a:r>
            <a:r>
              <a:rPr lang="de-DE" b="1" dirty="0" smtClean="0">
                <a:solidFill>
                  <a:schemeClr val="accent1"/>
                </a:solidFill>
              </a:rPr>
              <a:t> PINGO!</a:t>
            </a: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954990" y="3887802"/>
            <a:ext cx="3432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 </a:t>
            </a:r>
            <a:r>
              <a:rPr lang="de-DE" sz="2800" dirty="0" smtClean="0"/>
              <a:t>pingo.upb.de </a:t>
            </a:r>
          </a:p>
          <a:p>
            <a:endParaRPr lang="de-DE" sz="2800" dirty="0" smtClean="0"/>
          </a:p>
          <a:p>
            <a:r>
              <a:rPr lang="de-DE" sz="2800" dirty="0" smtClean="0"/>
              <a:t>→ Code: 894220 </a:t>
            </a:r>
          </a:p>
          <a:p>
            <a:endParaRPr lang="de-DE" sz="2800" dirty="0"/>
          </a:p>
        </p:txBody>
      </p:sp>
      <p:cxnSp>
        <p:nvCxnSpPr>
          <p:cNvPr id="11" name="Gerader Verbinder 5"/>
          <p:cNvCxnSpPr/>
          <p:nvPr/>
        </p:nvCxnSpPr>
        <p:spPr>
          <a:xfrm flipH="1">
            <a:off x="4554888" y="3730427"/>
            <a:ext cx="32635" cy="2508647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944" y="3522134"/>
            <a:ext cx="2925234" cy="292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1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dirty="0"/>
              <a:t>Bereitstellung </a:t>
            </a:r>
            <a:r>
              <a:rPr lang="de-DE" sz="2500" dirty="0" smtClean="0"/>
              <a:t>technischer Infrastruktur II</a:t>
            </a:r>
            <a:endParaRPr lang="de-DE" sz="2500" b="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6724" y="2212817"/>
            <a:ext cx="8461375" cy="721041"/>
          </a:xfrm>
        </p:spPr>
        <p:txBody>
          <a:bodyPr/>
          <a:lstStyle/>
          <a:p>
            <a:r>
              <a:rPr lang="en-US" sz="1800" dirty="0"/>
              <a:t>How many </a:t>
            </a:r>
            <a:r>
              <a:rPr lang="en-US" sz="1800" dirty="0" smtClean="0"/>
              <a:t>students (aged 14) </a:t>
            </a:r>
            <a:r>
              <a:rPr lang="en-US" sz="1800" dirty="0"/>
              <a:t>share </a:t>
            </a:r>
            <a:r>
              <a:rPr lang="en-US" sz="1800" dirty="0" smtClean="0"/>
              <a:t>one </a:t>
            </a:r>
            <a:r>
              <a:rPr lang="en-US" sz="1800" dirty="0"/>
              <a:t>computer (or laptop, netbook, </a:t>
            </a:r>
            <a:r>
              <a:rPr lang="en-US" sz="1800" dirty="0" smtClean="0"/>
              <a:t>tablet)</a:t>
            </a:r>
            <a:r>
              <a:rPr lang="en-US" sz="1800" dirty="0"/>
              <a:t> </a:t>
            </a:r>
            <a:r>
              <a:rPr lang="en-US" sz="1800" dirty="0" smtClean="0"/>
              <a:t>with </a:t>
            </a:r>
            <a:r>
              <a:rPr lang="en-US" sz="1800" dirty="0"/>
              <a:t>internet access </a:t>
            </a:r>
            <a:r>
              <a:rPr lang="en-US" sz="1800" dirty="0" smtClean="0"/>
              <a:t>at </a:t>
            </a:r>
            <a:r>
              <a:rPr lang="en-US" sz="1800" dirty="0"/>
              <a:t>schools in Switzerland and Germany</a:t>
            </a:r>
            <a:r>
              <a:rPr lang="en-US" sz="1800" dirty="0" smtClean="0"/>
              <a:t>?</a:t>
            </a:r>
            <a:endParaRPr lang="de-DE" sz="2000" dirty="0" smtClean="0">
              <a:latin typeface="+mj-lt"/>
            </a:endParaRPr>
          </a:p>
          <a:p>
            <a:endParaRPr lang="de-DE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7" name="Inhaltsplatzhalter 3"/>
          <p:cNvSpPr txBox="1">
            <a:spLocks/>
          </p:cNvSpPr>
          <p:nvPr/>
        </p:nvSpPr>
        <p:spPr>
          <a:xfrm>
            <a:off x="503137" y="2893964"/>
            <a:ext cx="3745013" cy="289517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285750" algn="l" defTabSz="6858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3888" indent="-26035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Font typeface="Symbol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0600" indent="-2667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 sz="1800" kern="1200">
                <a:solidFill>
                  <a:schemeClr val="bg1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Symbol" pitchFamily="18" charset="2"/>
              <a:buChar char="-"/>
              <a:defRPr sz="1800" kern="1200">
                <a:solidFill>
                  <a:schemeClr val="bg1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0" dirty="0" err="1" smtClean="0"/>
              <a:t>Results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of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the</a:t>
            </a:r>
            <a:r>
              <a:rPr lang="de-DE" sz="1800" b="0" dirty="0" smtClean="0"/>
              <a:t> ICILS </a:t>
            </a:r>
            <a:r>
              <a:rPr lang="de-DE" sz="1800" b="0" dirty="0" err="1" smtClean="0"/>
              <a:t>study</a:t>
            </a:r>
            <a:r>
              <a:rPr lang="de-DE" sz="1800" b="0" dirty="0" smtClean="0"/>
              <a:t> 2013	</a:t>
            </a:r>
            <a:endParaRPr lang="de-DE" sz="1800" b="0" dirty="0"/>
          </a:p>
        </p:txBody>
      </p:sp>
      <p:sp>
        <p:nvSpPr>
          <p:cNvPr id="23" name="Textfeld 22"/>
          <p:cNvSpPr txBox="1"/>
          <p:nvPr/>
        </p:nvSpPr>
        <p:spPr>
          <a:xfrm>
            <a:off x="5114925" y="6627168"/>
            <a:ext cx="413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/>
              <a:t>Quelle: Zahlen gerundet; </a:t>
            </a:r>
            <a:r>
              <a:rPr lang="de-DE" sz="900" i="1" dirty="0" smtClean="0">
                <a:hlinkClick r:id="rId3"/>
              </a:rPr>
              <a:t>ICILS 2013 – Projektergebnisse für Deutschland</a:t>
            </a:r>
            <a:endParaRPr lang="de-DE" sz="900" dirty="0"/>
          </a:p>
        </p:txBody>
      </p:sp>
      <p:graphicFrame>
        <p:nvGraphicFramePr>
          <p:cNvPr id="20" name="Diagram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24118"/>
              </p:ext>
            </p:extLst>
          </p:nvPr>
        </p:nvGraphicFramePr>
        <p:xfrm>
          <a:off x="503137" y="3292884"/>
          <a:ext cx="7683601" cy="318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47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43000"/>
            <a:ext cx="7991475" cy="571500"/>
          </a:xfrm>
        </p:spPr>
        <p:txBody>
          <a:bodyPr/>
          <a:lstStyle/>
          <a:p>
            <a:r>
              <a:rPr lang="de-DE" sz="2500" dirty="0"/>
              <a:t>Z</a:t>
            </a:r>
            <a:r>
              <a:rPr lang="de-DE" sz="2500" dirty="0" smtClean="0"/>
              <a:t>entrale </a:t>
            </a:r>
            <a:r>
              <a:rPr lang="de-DE" sz="2500" spc="-50" dirty="0" smtClean="0"/>
              <a:t>Herausforderungen </a:t>
            </a:r>
            <a:r>
              <a:rPr lang="de-DE" sz="2500" dirty="0" smtClean="0"/>
              <a:t>der Digitalen Bildung</a:t>
            </a:r>
            <a:endParaRPr lang="de-DE" sz="2500" b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11299" y="5334041"/>
            <a:ext cx="6210698" cy="10577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Bereitstellung </a:t>
            </a:r>
            <a:r>
              <a:rPr lang="de-DE" sz="2000" b="1" dirty="0">
                <a:solidFill>
                  <a:schemeClr val="tx1"/>
                </a:solidFill>
              </a:rPr>
              <a:t>der technischen Infrastruktur: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Verbesserung </a:t>
            </a:r>
            <a:r>
              <a:rPr lang="de-DE" sz="2000" dirty="0">
                <a:solidFill>
                  <a:schemeClr val="tx1"/>
                </a:solidFill>
              </a:rPr>
              <a:t>der multimedialen Ausstattung und </a:t>
            </a:r>
            <a:r>
              <a:rPr lang="de-DE" sz="2000" dirty="0" smtClean="0">
                <a:solidFill>
                  <a:schemeClr val="tx1"/>
                </a:solidFill>
              </a:rPr>
              <a:t>des IT-Managements </a:t>
            </a:r>
            <a:r>
              <a:rPr lang="de-DE" sz="2000" dirty="0">
                <a:solidFill>
                  <a:schemeClr val="tx1"/>
                </a:solidFill>
              </a:rPr>
              <a:t>an </a:t>
            </a:r>
            <a:r>
              <a:rPr lang="de-DE" sz="2000" dirty="0" smtClean="0">
                <a:solidFill>
                  <a:schemeClr val="tx1"/>
                </a:solidFill>
              </a:rPr>
              <a:t>Schulen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364" y="5102225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211387" y="2444750"/>
            <a:ext cx="6140451" cy="1005738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Organisationsentwicklung </a:t>
            </a:r>
            <a:r>
              <a:rPr lang="de-DE" sz="2000" b="1" dirty="0">
                <a:solidFill>
                  <a:schemeClr val="tx1"/>
                </a:solidFill>
              </a:rPr>
              <a:t>an Schulen: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Schaffen von Anreizen </a:t>
            </a:r>
            <a:r>
              <a:rPr lang="de-DE" sz="2000" dirty="0">
                <a:solidFill>
                  <a:schemeClr val="tx1"/>
                </a:solidFill>
              </a:rPr>
              <a:t>und Hilfestellungen für die </a:t>
            </a:r>
            <a:r>
              <a:rPr lang="de-DE" sz="2000" dirty="0" smtClean="0">
                <a:solidFill>
                  <a:schemeClr val="tx1"/>
                </a:solidFill>
              </a:rPr>
              <a:t>Schulentwicklung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1469528" y="3930940"/>
            <a:ext cx="6210000" cy="8567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>
                <a:solidFill>
                  <a:schemeClr val="tx1"/>
                </a:solidFill>
              </a:rPr>
              <a:t>Lehreraus- und -fortbildung: 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spc="-40" dirty="0">
                <a:solidFill>
                  <a:schemeClr val="tx1"/>
                </a:solidFill>
              </a:rPr>
              <a:t>Stärkung der digitalen Kompetenzen von Lehrkräften</a:t>
            </a:r>
          </a:p>
        </p:txBody>
      </p:sp>
      <p:sp>
        <p:nvSpPr>
          <p:cNvPr id="25" name="Ellipse 24"/>
          <p:cNvSpPr/>
          <p:nvPr/>
        </p:nvSpPr>
        <p:spPr>
          <a:xfrm>
            <a:off x="1238347" y="3801092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2</a:t>
            </a:r>
          </a:p>
        </p:txBody>
      </p:sp>
      <p:sp>
        <p:nvSpPr>
          <p:cNvPr id="28" name="Ellipse 27"/>
          <p:cNvSpPr/>
          <p:nvPr/>
        </p:nvSpPr>
        <p:spPr>
          <a:xfrm>
            <a:off x="1980206" y="2286000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3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6936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43000"/>
            <a:ext cx="7991475" cy="571500"/>
          </a:xfrm>
        </p:spPr>
        <p:txBody>
          <a:bodyPr/>
          <a:lstStyle/>
          <a:p>
            <a:r>
              <a:rPr lang="de-DE" sz="2500" dirty="0"/>
              <a:t>Z</a:t>
            </a:r>
            <a:r>
              <a:rPr lang="de-DE" sz="2500" dirty="0" smtClean="0"/>
              <a:t>entrale </a:t>
            </a:r>
            <a:r>
              <a:rPr lang="de-DE" sz="2500" spc="-50" dirty="0" smtClean="0"/>
              <a:t>Herausforderungen </a:t>
            </a:r>
            <a:r>
              <a:rPr lang="de-DE" sz="2500" dirty="0" smtClean="0"/>
              <a:t>der Digitalen Bildung</a:t>
            </a:r>
            <a:endParaRPr lang="de-DE" sz="2500" b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86738" y="1714500"/>
            <a:ext cx="481012" cy="287338"/>
          </a:xfrm>
        </p:spPr>
        <p:txBody>
          <a:bodyPr/>
          <a:lstStyle/>
          <a:p>
            <a:pPr>
              <a:defRPr/>
            </a:pPr>
            <a:fld id="{B12F02F7-D1C2-4088-AB04-BFD93B206C6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>
          <a:xfrm>
            <a:off x="7246938" y="1727695"/>
            <a:ext cx="896937" cy="26161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10.03.2016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6725" y="1714500"/>
            <a:ext cx="6738938" cy="287338"/>
          </a:xfrm>
        </p:spPr>
        <p:txBody>
          <a:bodyPr/>
          <a:lstStyle/>
          <a:p>
            <a:pPr>
              <a:defRPr/>
            </a:pPr>
            <a:r>
              <a:rPr lang="de-DE" dirty="0"/>
              <a:t>SSAB </a:t>
            </a:r>
            <a:r>
              <a:rPr lang="de-DE" dirty="0" smtClean="0"/>
              <a:t>März-Tagung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11299" y="5334041"/>
            <a:ext cx="6210698" cy="10577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Bereitstellung </a:t>
            </a:r>
            <a:r>
              <a:rPr lang="de-DE" sz="2000" b="1" dirty="0">
                <a:solidFill>
                  <a:schemeClr val="tx1"/>
                </a:solidFill>
              </a:rPr>
              <a:t>der technischen Infrastruktur: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Verbesserung </a:t>
            </a:r>
            <a:r>
              <a:rPr lang="de-DE" sz="2000" dirty="0">
                <a:solidFill>
                  <a:schemeClr val="tx1"/>
                </a:solidFill>
              </a:rPr>
              <a:t>der multimedialen Ausstattung und </a:t>
            </a:r>
            <a:r>
              <a:rPr lang="de-DE" sz="2000" dirty="0" smtClean="0">
                <a:solidFill>
                  <a:schemeClr val="tx1"/>
                </a:solidFill>
              </a:rPr>
              <a:t>des IT-Managements </a:t>
            </a:r>
            <a:r>
              <a:rPr lang="de-DE" sz="2000" dirty="0">
                <a:solidFill>
                  <a:schemeClr val="tx1"/>
                </a:solidFill>
              </a:rPr>
              <a:t>an </a:t>
            </a:r>
            <a:r>
              <a:rPr lang="de-DE" sz="2000" dirty="0" smtClean="0">
                <a:solidFill>
                  <a:schemeClr val="tx1"/>
                </a:solidFill>
              </a:rPr>
              <a:t>Schulen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50364" y="5102225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211387" y="2444750"/>
            <a:ext cx="6140451" cy="10057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chemeClr val="tx1"/>
                </a:solidFill>
              </a:rPr>
              <a:t>Organisationsentwicklung </a:t>
            </a:r>
            <a:r>
              <a:rPr lang="de-DE" sz="2000" b="1" dirty="0">
                <a:solidFill>
                  <a:schemeClr val="tx1"/>
                </a:solidFill>
              </a:rPr>
              <a:t>an Schulen: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Schaffen von Anreizen </a:t>
            </a:r>
            <a:r>
              <a:rPr lang="de-DE" sz="2000" dirty="0">
                <a:solidFill>
                  <a:schemeClr val="tx1"/>
                </a:solidFill>
              </a:rPr>
              <a:t>und Hilfestellungen für die </a:t>
            </a:r>
            <a:r>
              <a:rPr lang="de-DE" sz="2000" dirty="0" smtClean="0">
                <a:solidFill>
                  <a:schemeClr val="tx1"/>
                </a:solidFill>
              </a:rPr>
              <a:t>Schulentwicklung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1469528" y="3930940"/>
            <a:ext cx="6210000" cy="85670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b="1" dirty="0">
                <a:solidFill>
                  <a:schemeClr val="tx1"/>
                </a:solidFill>
              </a:rPr>
              <a:t>Lehreraus- und -fortbildung: </a:t>
            </a:r>
          </a:p>
          <a:p>
            <a:pPr marL="185738" lvl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2000" spc="-40" dirty="0">
                <a:solidFill>
                  <a:schemeClr val="tx1"/>
                </a:solidFill>
              </a:rPr>
              <a:t>Stärkung der digitalen Kompetenzen von Lehrkräften</a:t>
            </a:r>
          </a:p>
        </p:txBody>
      </p:sp>
      <p:sp>
        <p:nvSpPr>
          <p:cNvPr id="25" name="Ellipse 24"/>
          <p:cNvSpPr/>
          <p:nvPr/>
        </p:nvSpPr>
        <p:spPr>
          <a:xfrm>
            <a:off x="1238347" y="3801092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2</a:t>
            </a:r>
          </a:p>
        </p:txBody>
      </p:sp>
      <p:sp>
        <p:nvSpPr>
          <p:cNvPr id="28" name="Ellipse 27"/>
          <p:cNvSpPr/>
          <p:nvPr/>
        </p:nvSpPr>
        <p:spPr>
          <a:xfrm>
            <a:off x="1980206" y="2286000"/>
            <a:ext cx="462361" cy="48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3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4614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D-Design">
  <a:themeElements>
    <a:clrScheme name="SPD Farben">
      <a:dk1>
        <a:srgbClr val="000000"/>
      </a:dk1>
      <a:lt1>
        <a:srgbClr val="FFFFFF"/>
      </a:lt1>
      <a:dk2>
        <a:srgbClr val="5A5046"/>
      </a:dk2>
      <a:lt2>
        <a:srgbClr val="DDDDDD"/>
      </a:lt2>
      <a:accent1>
        <a:srgbClr val="E1001A"/>
      </a:accent1>
      <a:accent2>
        <a:srgbClr val="AC000D"/>
      </a:accent2>
      <a:accent3>
        <a:srgbClr val="FA9B00"/>
      </a:accent3>
      <a:accent4>
        <a:srgbClr val="E66400"/>
      </a:accent4>
      <a:accent5>
        <a:srgbClr val="C8C8C8"/>
      </a:accent5>
      <a:accent6>
        <a:srgbClr val="82786E"/>
      </a:accent6>
      <a:hlink>
        <a:srgbClr val="AC000D"/>
      </a:hlink>
      <a:folHlink>
        <a:srgbClr val="5A504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81BB588-B4B6-476D-8138-27FCC5579FF9}" vid="{5CF8014B-7C20-45C7-997E-179E959A89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445</Words>
  <Application>Microsoft Office PowerPoint</Application>
  <PresentationFormat>Bildschirmpräsentation (4:3)</PresentationFormat>
  <Paragraphs>102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SPD-Design</vt:lpstr>
      <vt:lpstr>Bildung in einer digitalisierten Welt:  Der digitale Wandel im deutschen Bildungssystem</vt:lpstr>
      <vt:lpstr>Bildung für eine und in einer digitalisierten Welt</vt:lpstr>
      <vt:lpstr>Computer- und informationsbezogene Kompetenzen von SchülerInnen im internationalen Vergleich (ICILS 2013)</vt:lpstr>
      <vt:lpstr>Zentrale Herausforderungen der Digitalen Bildung</vt:lpstr>
      <vt:lpstr>Zentrale Herausforderungen in der Digitalen Bildung</vt:lpstr>
      <vt:lpstr>Bereitstellung technischer Infrastruktur I</vt:lpstr>
      <vt:lpstr>Bereitstellung technischer Infrastruktur II</vt:lpstr>
      <vt:lpstr>Zentrale Herausforderungen der Digitalen Bildung</vt:lpstr>
      <vt:lpstr>Zentrale Herausforderungen der Digitalen Bildung</vt:lpstr>
      <vt:lpstr>Bildung in einer digitalisierten Welt: Der digitale Wandel im deutschen Bildungssystem</vt:lpstr>
    </vt:vector>
  </TitlesOfParts>
  <Company>SPD Bundestagsfraktion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Grabia Katharina</dc:creator>
  <cp:lastModifiedBy>Esken Saskia Mitarbeiter 07</cp:lastModifiedBy>
  <cp:revision>162</cp:revision>
  <cp:lastPrinted>2016-03-09T12:58:21Z</cp:lastPrinted>
  <dcterms:created xsi:type="dcterms:W3CDTF">2015-06-11T13:32:24Z</dcterms:created>
  <dcterms:modified xsi:type="dcterms:W3CDTF">2016-03-09T13:01:49Z</dcterms:modified>
</cp:coreProperties>
</file>